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3" r:id="rId1"/>
    <p:sldMasterId id="2147484123" r:id="rId2"/>
  </p:sldMasterIdLst>
  <p:notesMasterIdLst>
    <p:notesMasterId r:id="rId12"/>
  </p:notesMasterIdLst>
  <p:handoutMasterIdLst>
    <p:handoutMasterId r:id="rId13"/>
  </p:handoutMasterIdLst>
  <p:sldIdLst>
    <p:sldId id="2078" r:id="rId3"/>
    <p:sldId id="2077" r:id="rId4"/>
    <p:sldId id="2072" r:id="rId5"/>
    <p:sldId id="2081" r:id="rId6"/>
    <p:sldId id="2082" r:id="rId7"/>
    <p:sldId id="2045" r:id="rId8"/>
    <p:sldId id="2076" r:id="rId9"/>
    <p:sldId id="2080" r:id="rId10"/>
    <p:sldId id="2071" r:id="rId11"/>
  </p:sldIdLst>
  <p:sldSz cx="9144000" cy="5143500" type="screen16x9"/>
  <p:notesSz cx="9296400" cy="701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1" orient="horz" pos="1030" userDrawn="1">
          <p15:clr>
            <a:srgbClr val="A4A3A4"/>
          </p15:clr>
        </p15:guide>
        <p15:guide id="22" pos="385" userDrawn="1">
          <p15:clr>
            <a:srgbClr val="A4A3A4"/>
          </p15:clr>
        </p15:guide>
        <p15:guide id="23" pos="2880" userDrawn="1">
          <p15:clr>
            <a:srgbClr val="A4A3A4"/>
          </p15:clr>
        </p15:guide>
        <p15:guide id="24" pos="5239" userDrawn="1">
          <p15:clr>
            <a:srgbClr val="A4A3A4"/>
          </p15:clr>
        </p15:guide>
        <p15:guide id="25" orient="horz" pos="3117" userDrawn="1">
          <p15:clr>
            <a:srgbClr val="A4A3A4"/>
          </p15:clr>
        </p15:guide>
        <p15:guide id="26" orient="horz" pos="1257" userDrawn="1">
          <p15:clr>
            <a:srgbClr val="A4A3A4"/>
          </p15:clr>
        </p15:guide>
        <p15:guide id="27" orient="horz" pos="1620" userDrawn="1">
          <p15:clr>
            <a:srgbClr val="A4A3A4"/>
          </p15:clr>
        </p15:guide>
        <p15:guide id="28" orient="horz" pos="4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5" name="Author" initials="A" lastIdx="0" clrIdx="4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18B"/>
    <a:srgbClr val="6FC8AF"/>
    <a:srgbClr val="CE9967"/>
    <a:srgbClr val="3E838A"/>
    <a:srgbClr val="FF5757"/>
    <a:srgbClr val="BB3364"/>
    <a:srgbClr val="A04542"/>
    <a:srgbClr val="A14442"/>
    <a:srgbClr val="E5DDC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87406" autoAdjust="0"/>
  </p:normalViewPr>
  <p:slideViewPr>
    <p:cSldViewPr>
      <p:cViewPr varScale="1">
        <p:scale>
          <a:sx n="113" d="100"/>
          <a:sy n="113" d="100"/>
        </p:scale>
        <p:origin x="354" y="84"/>
      </p:cViewPr>
      <p:guideLst>
        <p:guide orient="horz" pos="1030"/>
        <p:guide pos="385"/>
        <p:guide pos="2880"/>
        <p:guide pos="5239"/>
        <p:guide orient="horz" pos="3117"/>
        <p:guide orient="horz" pos="1257"/>
        <p:guide orient="horz" pos="1620"/>
        <p:guide orient="horz" pos="4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512"/>
    </p:cViewPr>
  </p:sorterViewPr>
  <p:notesViewPr>
    <p:cSldViewPr showGuides="1">
      <p:cViewPr varScale="1">
        <p:scale>
          <a:sx n="116" d="100"/>
          <a:sy n="116" d="100"/>
        </p:scale>
        <p:origin x="2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5.8831022941782767E-2"/>
          <c:w val="0.95640309628518183"/>
          <c:h val="0.864651877844560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FC8AF"/>
            </a:solidFill>
            <a:ln w="28575">
              <a:solidFill>
                <a:srgbClr val="6FC8AF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BB3364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B6-4408-B6CE-EF272144D99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6E4-4148-8757-9B7781A7C24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6E4-4148-8757-9B7781A7C24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6E4-4148-8757-9B7781A7C24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6E4-4148-8757-9B7781A7C24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BB3364"/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B6-4408-B6CE-EF272144D99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6E4-4148-8757-9B7781A7C24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6E4-4148-8757-9B7781A7C24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6E4-4148-8757-9B7781A7C2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Лист1!$B$4:$B$11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2018F</c:v>
                </c:pt>
                <c:pt idx="5">
                  <c:v>2019F</c:v>
                </c:pt>
                <c:pt idx="6">
                  <c:v>2020F</c:v>
                </c:pt>
                <c:pt idx="7">
                  <c:v>2021F</c:v>
                </c:pt>
              </c:strCache>
            </c:strRef>
          </c:cat>
          <c:val>
            <c:numRef>
              <c:f>Лист1!$C$4:$C$11</c:f>
              <c:numCache>
                <c:formatCode>General</c:formatCode>
                <c:ptCount val="8"/>
                <c:pt idx="0">
                  <c:v>10.4</c:v>
                </c:pt>
                <c:pt idx="1">
                  <c:v>12.6</c:v>
                </c:pt>
                <c:pt idx="2">
                  <c:v>15.2</c:v>
                </c:pt>
                <c:pt idx="3">
                  <c:v>18</c:v>
                </c:pt>
                <c:pt idx="4">
                  <c:v>21.5</c:v>
                </c:pt>
                <c:pt idx="5">
                  <c:v>25.3</c:v>
                </c:pt>
                <c:pt idx="6">
                  <c:v>29.3</c:v>
                </c:pt>
                <c:pt idx="7">
                  <c:v>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B6-4408-B6CE-EF272144D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54"/>
        <c:axId val="346195008"/>
        <c:axId val="346195400"/>
      </c:barChart>
      <c:catAx>
        <c:axId val="34619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Roboto"/>
                <a:ea typeface="+mn-ea"/>
                <a:cs typeface="+mn-cs"/>
              </a:defRPr>
            </a:pPr>
            <a:endParaRPr lang="ru-RU"/>
          </a:p>
        </c:txPr>
        <c:crossAx val="346195400"/>
        <c:crosses val="autoZero"/>
        <c:auto val="1"/>
        <c:lblAlgn val="ctr"/>
        <c:lblOffset val="100"/>
        <c:noMultiLvlLbl val="0"/>
      </c:catAx>
      <c:valAx>
        <c:axId val="346195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619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5.8831022941782767E-2"/>
          <c:w val="0.95640309628518183"/>
          <c:h val="0.864651877844560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FC8AF"/>
            </a:solidFill>
            <a:ln w="28575">
              <a:solidFill>
                <a:srgbClr val="6FC8AF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BB3364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BE-4C30-AD2A-681C05413189}"/>
              </c:ext>
            </c:extLst>
          </c:dPt>
          <c:dLbls>
            <c:dLbl>
              <c:idx val="0"/>
              <c:layout>
                <c:manualLayout>
                  <c:x val="-1.8165166702285079E-17"/>
                  <c:y val="0.154431435222179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BE-4C30-AD2A-681C05413189}"/>
                </c:ext>
              </c:extLst>
            </c:dLbl>
            <c:dLbl>
              <c:idx val="1"/>
              <c:layout>
                <c:manualLayout>
                  <c:x val="-5.9450323247480091E-3"/>
                  <c:y val="0.213262458163962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BE-4C30-AD2A-681C05413189}"/>
                </c:ext>
              </c:extLst>
            </c:dLbl>
            <c:dLbl>
              <c:idx val="2"/>
              <c:layout>
                <c:manualLayout>
                  <c:x val="-1.9816774415826457E-3"/>
                  <c:y val="0.191200824560793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BE-4C30-AD2A-681C0541318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DB6-49CB-86A5-D37137DF100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BB3364"/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1BE-4C30-AD2A-681C0541318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DB6-49CB-86A5-D37137DF100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DB6-49CB-86A5-D37137DF100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DB6-49CB-86A5-D37137DF10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Лист1!$B$7:$B$9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2019F</c:v>
                </c:pt>
              </c:strCache>
            </c:strRef>
          </c:cat>
          <c:val>
            <c:numRef>
              <c:f>Лист1!$C$7:$C$9</c:f>
              <c:numCache>
                <c:formatCode>General</c:formatCode>
                <c:ptCount val="3"/>
                <c:pt idx="0">
                  <c:v>300</c:v>
                </c:pt>
                <c:pt idx="1">
                  <c:v>800</c:v>
                </c:pt>
                <c:pt idx="2">
                  <c:v>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1BE-4C30-AD2A-681C05413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54"/>
        <c:axId val="346195792"/>
        <c:axId val="346979408"/>
      </c:barChart>
      <c:catAx>
        <c:axId val="34619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Roboto"/>
                <a:ea typeface="+mn-ea"/>
                <a:cs typeface="+mn-cs"/>
              </a:defRPr>
            </a:pPr>
            <a:endParaRPr lang="ru-RU"/>
          </a:p>
        </c:txPr>
        <c:crossAx val="346979408"/>
        <c:crosses val="autoZero"/>
        <c:auto val="1"/>
        <c:lblAlgn val="ctr"/>
        <c:lblOffset val="100"/>
        <c:noMultiLvlLbl val="0"/>
      </c:catAx>
      <c:valAx>
        <c:axId val="346979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619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Roboto" panose="020B0604020202020204"/>
                <a:ea typeface="+mn-ea"/>
                <a:cs typeface="+mn-cs"/>
              </a:defRPr>
            </a:pPr>
            <a:r>
              <a:rPr lang="ru-RU"/>
              <a:t>2018</a:t>
            </a:r>
            <a:endParaRPr lang="en-US"/>
          </a:p>
        </c:rich>
      </c:tx>
      <c:layout>
        <c:manualLayout>
          <c:xMode val="edge"/>
          <c:yMode val="edge"/>
          <c:x val="0.40149788912343071"/>
          <c:y val="1.5181585812270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Roboto" panose="020B0604020202020204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196255971558715"/>
          <c:y val="0.21619086241867166"/>
          <c:w val="0.67842600822130872"/>
          <c:h val="0.729972783720080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FC8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A1-45B6-93B6-F2B970912E99}"/>
              </c:ext>
            </c:extLst>
          </c:dPt>
          <c:dPt>
            <c:idx val="1"/>
            <c:bubble3D val="0"/>
            <c:spPr>
              <a:solidFill>
                <a:srgbClr val="CE99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A1-45B6-93B6-F2B970912E99}"/>
              </c:ext>
            </c:extLst>
          </c:dPt>
          <c:dPt>
            <c:idx val="2"/>
            <c:bubble3D val="0"/>
            <c:spPr>
              <a:solidFill>
                <a:srgbClr val="0B81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A1-45B6-93B6-F2B970912E99}"/>
              </c:ext>
            </c:extLst>
          </c:dPt>
          <c:dPt>
            <c:idx val="3"/>
            <c:bubble3D val="0"/>
            <c:spPr>
              <a:solidFill>
                <a:srgbClr val="CEC8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A1-45B6-93B6-F2B970912E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CA-41EC-87B6-4043FFDB72CC}"/>
              </c:ext>
            </c:extLst>
          </c:dPt>
          <c:dPt>
            <c:idx val="5"/>
            <c:bubble3D val="0"/>
            <c:spPr>
              <a:solidFill>
                <a:srgbClr val="BB33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6CA-41EC-87B6-4043FFDB72CC}"/>
              </c:ext>
            </c:extLst>
          </c:dPt>
          <c:dLbls>
            <c:dLbl>
              <c:idx val="0"/>
              <c:layout>
                <c:manualLayout>
                  <c:x val="-0.12906579824463948"/>
                  <c:y val="0.162834461841173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A1-45B6-93B6-F2B970912E99}"/>
                </c:ext>
              </c:extLst>
            </c:dLbl>
            <c:dLbl>
              <c:idx val="2"/>
              <c:layout>
                <c:manualLayout>
                  <c:x val="0.22888692923008555"/>
                  <c:y val="2.03403364872978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A1-45B6-93B6-F2B970912E99}"/>
                </c:ext>
              </c:extLst>
            </c:dLbl>
            <c:dLbl>
              <c:idx val="4"/>
              <c:layout>
                <c:manualLayout>
                  <c:x val="-4.006473795247998E-2"/>
                  <c:y val="-2.27578313523687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Roboto" panose="020B0604020202020204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CA-41EC-87B6-4043FFDB72CC}"/>
                </c:ext>
              </c:extLst>
            </c:dLbl>
            <c:dLbl>
              <c:idx val="5"/>
              <c:layout>
                <c:manualLayout>
                  <c:x val="6.5644098650733309E-3"/>
                  <c:y val="1.29438474177703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Roboto" panose="020B0604020202020204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CA-41EC-87B6-4043FFDB72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Roboto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Фармацевтика</c:v>
                </c:pt>
                <c:pt idx="1">
                  <c:v>FMCG</c:v>
                </c:pt>
                <c:pt idx="2">
                  <c:v>Финансовые услуги</c:v>
                </c:pt>
                <c:pt idx="3">
                  <c:v>Сотовые операторы и телекоммуникации</c:v>
                </c:pt>
                <c:pt idx="4">
                  <c:v>Бытовая техника и электроника</c:v>
                </c:pt>
                <c:pt idx="5">
                  <c:v>Остальные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0.16</c:v>
                </c:pt>
                <c:pt idx="1">
                  <c:v>0.53</c:v>
                </c:pt>
                <c:pt idx="2">
                  <c:v>0.17</c:v>
                </c:pt>
                <c:pt idx="3">
                  <c:v>0.1</c:v>
                </c:pt>
                <c:pt idx="4">
                  <c:v>0.03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A1-45B6-93B6-F2B970912E9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Roboto" panose="020B0604020202020204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Roboto" panose="020B0604020202020204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  <a:latin typeface="Roboto" panose="020B0604020202020204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Roboto" panose="020B0604020202020204"/>
              </a:rPr>
              <a:t>Q</a:t>
            </a:r>
            <a:r>
              <a:rPr lang="ru-RU" dirty="0" smtClean="0">
                <a:solidFill>
                  <a:schemeClr val="tx1"/>
                </a:solidFill>
                <a:latin typeface="Roboto" panose="020B0604020202020204"/>
              </a:rPr>
              <a:t>201</a:t>
            </a:r>
            <a:r>
              <a:rPr lang="en-US" dirty="0" smtClean="0">
                <a:solidFill>
                  <a:schemeClr val="tx1"/>
                </a:solidFill>
                <a:latin typeface="Roboto" panose="020B0604020202020204"/>
              </a:rPr>
              <a:t>9</a:t>
            </a:r>
            <a:endParaRPr lang="en-US" dirty="0">
              <a:solidFill>
                <a:schemeClr val="tx1"/>
              </a:solidFill>
              <a:latin typeface="Roboto" panose="020B0604020202020204"/>
            </a:endParaRPr>
          </a:p>
        </c:rich>
      </c:tx>
      <c:layout>
        <c:manualLayout>
          <c:xMode val="edge"/>
          <c:yMode val="edge"/>
          <c:x val="0.21336987596057402"/>
          <c:y val="3.73891947838830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Roboto" panose="020B0604020202020204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7899627241785956E-2"/>
          <c:y val="0.20728333649776431"/>
          <c:w val="0.48190557074253093"/>
          <c:h val="0.723008895523596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FC8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BB-461E-BBF6-5748EBB5938C}"/>
              </c:ext>
            </c:extLst>
          </c:dPt>
          <c:dPt>
            <c:idx val="1"/>
            <c:bubble3D val="0"/>
            <c:spPr>
              <a:solidFill>
                <a:srgbClr val="CE99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BB-461E-BBF6-5748EBB5938C}"/>
              </c:ext>
            </c:extLst>
          </c:dPt>
          <c:dPt>
            <c:idx val="2"/>
            <c:bubble3D val="0"/>
            <c:spPr>
              <a:solidFill>
                <a:srgbClr val="0B81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BB-461E-BBF6-5748EBB5938C}"/>
              </c:ext>
            </c:extLst>
          </c:dPt>
          <c:dPt>
            <c:idx val="3"/>
            <c:bubble3D val="0"/>
            <c:spPr>
              <a:solidFill>
                <a:srgbClr val="CEC8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BB-461E-BBF6-5748EBB593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97E-403D-BAF0-2347C0F56574}"/>
              </c:ext>
            </c:extLst>
          </c:dPt>
          <c:dPt>
            <c:idx val="5"/>
            <c:bubble3D val="0"/>
            <c:spPr>
              <a:solidFill>
                <a:srgbClr val="BB33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7E-403D-BAF0-2347C0F56574}"/>
              </c:ext>
            </c:extLst>
          </c:dPt>
          <c:dLbls>
            <c:dLbl>
              <c:idx val="0"/>
              <c:layout>
                <c:manualLayout>
                  <c:x val="-0.15324343852248024"/>
                  <c:y val="5.037578473730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BB-461E-BBF6-5748EBB5938C}"/>
                </c:ext>
              </c:extLst>
            </c:dLbl>
            <c:dLbl>
              <c:idx val="1"/>
              <c:layout>
                <c:manualLayout>
                  <c:x val="6.4777524719475607E-2"/>
                  <c:y val="-0.18138909618275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B-461E-BBF6-5748EBB5938C}"/>
                </c:ext>
              </c:extLst>
            </c:dLbl>
            <c:dLbl>
              <c:idx val="2"/>
              <c:layout>
                <c:manualLayout>
                  <c:x val="9.684780720764985E-2"/>
                  <c:y val="9.727470596469316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BB-461E-BBF6-5748EBB5938C}"/>
                </c:ext>
              </c:extLst>
            </c:dLbl>
            <c:dLbl>
              <c:idx val="4"/>
              <c:layout>
                <c:manualLayout>
                  <c:x val="-3.5799717393493108E-2"/>
                  <c:y val="-3.74436778631370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Roboto" panose="020B0604020202020204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7E-403D-BAF0-2347C0F5657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Roboto" panose="020B0604020202020204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97E-403D-BAF0-2347C0F56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Roboto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Фармацевтика</c:v>
                </c:pt>
                <c:pt idx="1">
                  <c:v>FMCG</c:v>
                </c:pt>
                <c:pt idx="2">
                  <c:v>Финансовые услуги</c:v>
                </c:pt>
                <c:pt idx="3">
                  <c:v>Сотовые операторы и телекоммуникации</c:v>
                </c:pt>
                <c:pt idx="4">
                  <c:v>Бытовая техника и электроника</c:v>
                </c:pt>
                <c:pt idx="5">
                  <c:v>Остальные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0.38</c:v>
                </c:pt>
                <c:pt idx="1">
                  <c:v>0.28999999999999998</c:v>
                </c:pt>
                <c:pt idx="2">
                  <c:v>0.14000000000000001</c:v>
                </c:pt>
                <c:pt idx="3">
                  <c:v>0.1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BB-461E-BBF6-5748EBB5938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669164302557935"/>
          <c:y val="0.10159843733210079"/>
          <c:w val="0.35065196198857401"/>
          <c:h val="0.8719463134668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B0604020202020204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E99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84-43D5-B6E1-7279DE05EE27}"/>
              </c:ext>
            </c:extLst>
          </c:dPt>
          <c:dPt>
            <c:idx val="1"/>
            <c:invertIfNegative val="0"/>
            <c:bubble3D val="0"/>
            <c:spPr>
              <a:solidFill>
                <a:srgbClr val="6FC8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484-43D5-B6E1-7279DE05EE27}"/>
              </c:ext>
            </c:extLst>
          </c:dPt>
          <c:dPt>
            <c:idx val="3"/>
            <c:invertIfNegative val="0"/>
            <c:bubble3D val="0"/>
            <c:spPr>
              <a:solidFill>
                <a:srgbClr val="CE99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484-43D5-B6E1-7279DE05EE27}"/>
              </c:ext>
            </c:extLst>
          </c:dPt>
          <c:dPt>
            <c:idx val="4"/>
            <c:invertIfNegative val="0"/>
            <c:bubble3D val="0"/>
            <c:spPr>
              <a:solidFill>
                <a:srgbClr val="6FC8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84-43D5-B6E1-7279DE05EE27}"/>
              </c:ext>
            </c:extLst>
          </c:dPt>
          <c:dPt>
            <c:idx val="5"/>
            <c:invertIfNegative val="0"/>
            <c:bubble3D val="0"/>
            <c:spPr>
              <a:solidFill>
                <a:srgbClr val="0B81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84-43D5-B6E1-7279DE05EE27}"/>
              </c:ext>
            </c:extLst>
          </c:dPt>
          <c:dPt>
            <c:idx val="7"/>
            <c:invertIfNegative val="0"/>
            <c:bubble3D val="0"/>
            <c:spPr>
              <a:solidFill>
                <a:srgbClr val="CE99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84-43D5-B6E1-7279DE05EE27}"/>
              </c:ext>
            </c:extLst>
          </c:dPt>
          <c:dPt>
            <c:idx val="8"/>
            <c:invertIfNegative val="0"/>
            <c:bubble3D val="0"/>
            <c:spPr>
              <a:solidFill>
                <a:srgbClr val="6FC8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484-43D5-B6E1-7279DE05EE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Roboto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Лист1!$B$4:$B$12</c:f>
              <c:strCache>
                <c:ptCount val="9"/>
                <c:pt idx="0">
                  <c:v>мужской</c:v>
                </c:pt>
                <c:pt idx="1">
                  <c:v>женский</c:v>
                </c:pt>
                <c:pt idx="3">
                  <c:v>18-24 лет</c:v>
                </c:pt>
                <c:pt idx="4">
                  <c:v>25-34 лет</c:v>
                </c:pt>
                <c:pt idx="5">
                  <c:v>35-55 лет</c:v>
                </c:pt>
                <c:pt idx="7">
                  <c:v>не замужем/ не женат</c:v>
                </c:pt>
                <c:pt idx="8">
                  <c:v>замужем/ женат</c:v>
                </c:pt>
              </c:strCache>
            </c:strRef>
          </c:cat>
          <c:val>
            <c:numRef>
              <c:f>Лист1!$C$4:$C$12</c:f>
              <c:numCache>
                <c:formatCode>0.0%</c:formatCode>
                <c:ptCount val="9"/>
                <c:pt idx="0">
                  <c:v>0.53700000000000003</c:v>
                </c:pt>
                <c:pt idx="1">
                  <c:v>0.46300000000000002</c:v>
                </c:pt>
                <c:pt idx="3">
                  <c:v>0.129</c:v>
                </c:pt>
                <c:pt idx="4">
                  <c:v>0.35399999999999998</c:v>
                </c:pt>
                <c:pt idx="5">
                  <c:v>0.51700000000000002</c:v>
                </c:pt>
                <c:pt idx="7">
                  <c:v>0.27200000000000002</c:v>
                </c:pt>
                <c:pt idx="8">
                  <c:v>0.72799999999999998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4-43D5-B6E1-7279DE05EE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-50"/>
        <c:axId val="991539103"/>
        <c:axId val="991541183"/>
      </c:barChart>
      <c:catAx>
        <c:axId val="9915391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Roboto" panose="020B0604020202020204"/>
                <a:ea typeface="+mn-ea"/>
                <a:cs typeface="+mn-cs"/>
              </a:defRPr>
            </a:pPr>
            <a:endParaRPr lang="ru-RU"/>
          </a:p>
        </c:txPr>
        <c:crossAx val="991541183"/>
        <c:crosses val="autoZero"/>
        <c:auto val="1"/>
        <c:lblAlgn val="ctr"/>
        <c:lblOffset val="100"/>
        <c:noMultiLvlLbl val="0"/>
      </c:catAx>
      <c:valAx>
        <c:axId val="991541183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9153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Roboto" panose="020B0604020202020204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FC8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Roboto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Лист1!$O$4:$O$13</c:f>
              <c:strCache>
                <c:ptCount val="10"/>
                <c:pt idx="0">
                  <c:v>Эротика</c:v>
                </c:pt>
                <c:pt idx="1">
                  <c:v>Хобби</c:v>
                </c:pt>
                <c:pt idx="2">
                  <c:v>UGC</c:v>
                </c:pt>
                <c:pt idx="3">
                  <c:v>Детские передачи</c:v>
                </c:pt>
                <c:pt idx="4">
                  <c:v>Спорт</c:v>
                </c:pt>
                <c:pt idx="5">
                  <c:v>Развлекательные передачи</c:v>
                </c:pt>
                <c:pt idx="6">
                  <c:v>Информационные передачи</c:v>
                </c:pt>
                <c:pt idx="7">
                  <c:v>Познавательные передачи</c:v>
                </c:pt>
                <c:pt idx="8">
                  <c:v>Сериалы</c:v>
                </c:pt>
                <c:pt idx="9">
                  <c:v>Художественные фильмы</c:v>
                </c:pt>
              </c:strCache>
            </c:strRef>
          </c:cat>
          <c:val>
            <c:numRef>
              <c:f>Лист1!$P$4:$P$13</c:f>
              <c:numCache>
                <c:formatCode>0.0%</c:formatCode>
                <c:ptCount val="10"/>
                <c:pt idx="0">
                  <c:v>8.7999999999999995E-2</c:v>
                </c:pt>
                <c:pt idx="1">
                  <c:v>0.14599999999999999</c:v>
                </c:pt>
                <c:pt idx="2" formatCode="0%">
                  <c:v>0.21</c:v>
                </c:pt>
                <c:pt idx="3">
                  <c:v>0.22600000000000001</c:v>
                </c:pt>
                <c:pt idx="4">
                  <c:v>0.308</c:v>
                </c:pt>
                <c:pt idx="5">
                  <c:v>0.46200000000000002</c:v>
                </c:pt>
                <c:pt idx="6">
                  <c:v>0.46600000000000003</c:v>
                </c:pt>
                <c:pt idx="7">
                  <c:v>0.48399999999999999</c:v>
                </c:pt>
                <c:pt idx="8">
                  <c:v>0.52600000000000002</c:v>
                </c:pt>
                <c:pt idx="9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9-420E-BE3E-F6249F5C9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54092736"/>
        <c:axId val="354093128"/>
      </c:barChart>
      <c:catAx>
        <c:axId val="354092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Roboto" panose="020B0604020202020204"/>
                <a:ea typeface="+mn-ea"/>
                <a:cs typeface="+mn-cs"/>
              </a:defRPr>
            </a:pPr>
            <a:endParaRPr lang="ru-RU"/>
          </a:p>
        </c:txPr>
        <c:crossAx val="354093128"/>
        <c:crosses val="autoZero"/>
        <c:auto val="1"/>
        <c:lblAlgn val="ctr"/>
        <c:lblOffset val="100"/>
        <c:noMultiLvlLbl val="0"/>
      </c:catAx>
      <c:valAx>
        <c:axId val="35409312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35409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Roboto" panose="020B0604020202020204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EE4E95-C775-40B0-BAC4-919FF8355AC0}" type="datetimeFigureOut">
              <a:rPr lang="en-US" smtClean="0">
                <a:latin typeface="Calibri" panose="020F0502020204030204" pitchFamily="34" charset="0"/>
              </a:rPr>
              <a:t>3/28/2019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B947BA-FBB5-4BFF-89FB-38647B32D3DB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73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7BC8B4A4-B06A-4BDB-83A6-34651C751E09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50274945-8DCA-45E2-AB9F-4A29B9EF71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54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691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74945-8DCA-45E2-AB9F-4A29B9EF712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512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74945-8DCA-45E2-AB9F-4A29B9EF712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90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74945-8DCA-45E2-AB9F-4A29B9EF712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3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74945-8DCA-45E2-AB9F-4A29B9EF712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81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74945-8DCA-45E2-AB9F-4A29B9EF712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5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DE27-E927-45C8-AAE9-0E275FFC8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B61B-7900-4810-85AC-259B328CE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DE27-E927-45C8-AAE9-0E275FFC8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B61B-7900-4810-85AC-259B328CE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1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DE27-E927-45C8-AAE9-0E275FFC8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B61B-7900-4810-85AC-259B328CE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3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713621" y="1"/>
            <a:ext cx="2430379" cy="51435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7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0" y="1099869"/>
            <a:ext cx="3990080" cy="3063178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67663" y="1282650"/>
            <a:ext cx="3643220" cy="2072241"/>
          </a:xfrm>
          <a:prstGeom prst="rect">
            <a:avLst/>
          </a:prstGeo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</a:lstStyle>
          <a:p>
            <a:r>
              <a:rPr lang="en-US" dirty="0" smtClean="0"/>
              <a:t>Click Here to Add Picture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16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m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10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9846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50181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70613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96520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8343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DE27-E927-45C8-AAE9-0E275FFC8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B61B-7900-4810-85AC-259B328CE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40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00524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689723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95051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25042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6871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DE27-E927-45C8-AAE9-0E275FFC8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B61B-7900-4810-85AC-259B328CE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6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DE27-E927-45C8-AAE9-0E275FFC8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B61B-7900-4810-85AC-259B328CE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8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DE27-E927-45C8-AAE9-0E275FFC8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B61B-7900-4810-85AC-259B328CE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5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DE27-E927-45C8-AAE9-0E275FFC8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B61B-7900-4810-85AC-259B328CE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5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DE27-E927-45C8-AAE9-0E275FFC8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B61B-7900-4810-85AC-259B328CE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0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DE27-E927-45C8-AAE9-0E275FFC8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B61B-7900-4810-85AC-259B328CE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DE27-E927-45C8-AAE9-0E275FFC8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B61B-7900-4810-85AC-259B328CE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EDE27-E927-45C8-AAE9-0E275FFC8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FB61B-7900-4810-85AC-259B328CE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7" r:id="rId12"/>
    <p:sldLayoutId id="2147483719" r:id="rId13"/>
    <p:sldLayoutId id="2147483761" r:id="rId14"/>
    <p:sldLayoutId id="2147484122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80866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8525" y="789849"/>
            <a:ext cx="4166948" cy="19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123" y="339372"/>
            <a:ext cx="1953259" cy="36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3376" y="401625"/>
            <a:ext cx="858926" cy="1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title" idx="4294967295"/>
          </p:nvPr>
        </p:nvSpPr>
        <p:spPr>
          <a:xfrm>
            <a:off x="1577754" y="3193984"/>
            <a:ext cx="5988492" cy="10339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Ренессанс ТВ-смотрения в </a:t>
            </a:r>
            <a:r>
              <a:rPr lang="en-US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digital </a:t>
            </a:r>
            <a:r>
              <a:rPr lang="ru-RU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формате </a:t>
            </a:r>
            <a:r>
              <a:rPr lang="en-US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Smart TV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4294967295"/>
          </p:nvPr>
        </p:nvSpPr>
        <p:spPr>
          <a:xfrm>
            <a:off x="1451475" y="4285026"/>
            <a:ext cx="6278100" cy="486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ru" sz="14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Любовь Ячкова, Директор по видеорекламе, </a:t>
            </a:r>
            <a:r>
              <a:rPr lang="en-US" sz="14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IMHO</a:t>
            </a:r>
            <a:endParaRPr sz="1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4294967295"/>
          </p:nvPr>
        </p:nvSpPr>
        <p:spPr>
          <a:xfrm>
            <a:off x="4653000" y="2337151"/>
            <a:ext cx="28059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>
                <a:solidFill>
                  <a:srgbClr val="B7B7B7"/>
                </a:solidFill>
                <a:latin typeface="Roboto Black"/>
                <a:ea typeface="Roboto Black"/>
                <a:cs typeface="Roboto Black"/>
                <a:sym typeface="Roboto Black"/>
              </a:rPr>
              <a:t>STATUS QUO?..</a:t>
            </a:r>
            <a:endParaRPr sz="2400">
              <a:solidFill>
                <a:srgbClr val="B7B7B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371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8135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ru-RU" b="1" dirty="0" smtClean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Аудитория </a:t>
            </a:r>
            <a:r>
              <a:rPr lang="en-US" b="1" dirty="0" smtClean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Smart TV </a:t>
            </a:r>
            <a:r>
              <a:rPr lang="ru-RU" b="1" dirty="0" smtClean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в России 2018</a:t>
            </a:r>
            <a:endParaRPr b="1" dirty="0">
              <a:solidFill>
                <a:srgbClr val="38373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44" y="4261725"/>
            <a:ext cx="1070128" cy="5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63" y="281356"/>
            <a:ext cx="578337" cy="578337"/>
          </a:xfrm>
          <a:prstGeom prst="rect">
            <a:avLst/>
          </a:prstGeom>
        </p:spPr>
      </p:pic>
      <p:graphicFrame>
        <p:nvGraphicFramePr>
          <p:cNvPr id="2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520015"/>
              </p:ext>
            </p:extLst>
          </p:nvPr>
        </p:nvGraphicFramePr>
        <p:xfrm>
          <a:off x="2483768" y="1491630"/>
          <a:ext cx="6756998" cy="345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Прямоугольник 1"/>
          <p:cNvSpPr/>
          <p:nvPr/>
        </p:nvSpPr>
        <p:spPr>
          <a:xfrm>
            <a:off x="1547664" y="3939902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FC8AF"/>
                </a:solidFill>
                <a:latin typeface="Roboto"/>
                <a:ea typeface="Century Gothic" charset="0"/>
                <a:cs typeface="Century Gothic" charset="0"/>
              </a:rPr>
              <a:t>млн.</a:t>
            </a:r>
          </a:p>
          <a:p>
            <a:pPr algn="ctr"/>
            <a:r>
              <a:rPr lang="ru-RU" sz="1200" b="1" dirty="0" smtClean="0">
                <a:solidFill>
                  <a:srgbClr val="6FC8AF"/>
                </a:solidFill>
                <a:latin typeface="Roboto"/>
                <a:ea typeface="Century Gothic" charset="0"/>
                <a:cs typeface="Century Gothic" charset="0"/>
              </a:rPr>
              <a:t>устройств</a:t>
            </a:r>
            <a:endParaRPr lang="ru-RU" sz="1200" b="1" dirty="0">
              <a:solidFill>
                <a:srgbClr val="6FC8AF"/>
              </a:solidFill>
              <a:latin typeface="Roboto"/>
              <a:ea typeface="Century Gothic" charset="0"/>
              <a:cs typeface="Century Gothic" charset="0"/>
            </a:endParaRPr>
          </a:p>
        </p:txBody>
      </p:sp>
      <p:sp>
        <p:nvSpPr>
          <p:cNvPr id="28" name="Прямоугольник 10"/>
          <p:cNvSpPr/>
          <p:nvPr/>
        </p:nvSpPr>
        <p:spPr>
          <a:xfrm>
            <a:off x="3059832" y="771550"/>
            <a:ext cx="19738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b="1" dirty="0" smtClean="0">
                <a:solidFill>
                  <a:srgbClr val="BB3364"/>
                </a:solidFill>
                <a:latin typeface="Roboto"/>
              </a:rPr>
              <a:t>38</a:t>
            </a:r>
            <a:endParaRPr lang="en-US" sz="9600" b="1" dirty="0">
              <a:solidFill>
                <a:srgbClr val="BB3364"/>
              </a:solidFill>
              <a:latin typeface="Roboto"/>
            </a:endParaRPr>
          </a:p>
        </p:txBody>
      </p:sp>
      <p:sp>
        <p:nvSpPr>
          <p:cNvPr id="29" name="Прямоугольник 1"/>
          <p:cNvSpPr/>
          <p:nvPr/>
        </p:nvSpPr>
        <p:spPr>
          <a:xfrm>
            <a:off x="3229989" y="2052545"/>
            <a:ext cx="163355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 smtClean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млн. человек</a:t>
            </a:r>
          </a:p>
          <a:p>
            <a:pPr algn="ctr"/>
            <a:r>
              <a:rPr lang="ru-RU" sz="1350" u="sng" dirty="0" smtClean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технический</a:t>
            </a:r>
          </a:p>
          <a:p>
            <a:pPr algn="ctr"/>
            <a:r>
              <a:rPr lang="ru-RU" sz="1350" dirty="0" smtClean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охват </a:t>
            </a:r>
            <a:r>
              <a:rPr lang="en-US" sz="1350" dirty="0" smtClean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Smart</a:t>
            </a:r>
            <a:r>
              <a:rPr lang="ru-RU" sz="1350" dirty="0" smtClean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-</a:t>
            </a:r>
            <a:r>
              <a:rPr lang="en-US" sz="1350" dirty="0" smtClean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TV</a:t>
            </a:r>
            <a:endParaRPr lang="ru-RU" sz="1350" dirty="0">
              <a:solidFill>
                <a:srgbClr val="BB3364"/>
              </a:solidFill>
              <a:latin typeface="Roboto"/>
              <a:ea typeface="Century Gothic" charset="0"/>
              <a:cs typeface="Century Gothic" charset="0"/>
            </a:endParaRPr>
          </a:p>
        </p:txBody>
      </p:sp>
      <p:sp>
        <p:nvSpPr>
          <p:cNvPr id="30" name="Прямоугольник 10"/>
          <p:cNvSpPr/>
          <p:nvPr/>
        </p:nvSpPr>
        <p:spPr>
          <a:xfrm>
            <a:off x="1006225" y="2215192"/>
            <a:ext cx="1258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BB3364"/>
                </a:solidFill>
                <a:latin typeface="Roboto"/>
              </a:rPr>
              <a:t>2.4</a:t>
            </a:r>
          </a:p>
        </p:txBody>
      </p:sp>
      <p:sp>
        <p:nvSpPr>
          <p:cNvPr id="31" name="Прямоугольник 1"/>
          <p:cNvSpPr/>
          <p:nvPr/>
        </p:nvSpPr>
        <p:spPr>
          <a:xfrm>
            <a:off x="499427" y="2902173"/>
            <a:ext cx="2272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з</a:t>
            </a:r>
            <a:r>
              <a:rPr lang="ru-RU" sz="1200" dirty="0" smtClean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рителя </a:t>
            </a:r>
            <a:r>
              <a:rPr lang="ru-RU" sz="1200" dirty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(</a:t>
            </a:r>
            <a:r>
              <a:rPr lang="en-US" sz="1200" dirty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15+ </a:t>
            </a:r>
            <a:r>
              <a:rPr lang="ru-RU" sz="1200" dirty="0" smtClean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лет)</a:t>
            </a:r>
            <a:r>
              <a:rPr lang="en-US" sz="1200" dirty="0" smtClean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 </a:t>
            </a:r>
            <a:r>
              <a:rPr lang="ru-RU" sz="1200" dirty="0" smtClean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на</a:t>
            </a:r>
          </a:p>
          <a:p>
            <a:pPr algn="ctr"/>
            <a:r>
              <a:rPr lang="ru-RU" sz="1200" dirty="0" smtClean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одно </a:t>
            </a:r>
            <a:r>
              <a:rPr lang="en-US" sz="1200" dirty="0" smtClean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Smart</a:t>
            </a:r>
            <a:r>
              <a:rPr lang="ru-RU" sz="1200" dirty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-</a:t>
            </a:r>
            <a:r>
              <a:rPr lang="en-US" sz="1200" dirty="0" smtClean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TV</a:t>
            </a:r>
            <a:r>
              <a:rPr lang="ru-RU" sz="1200" dirty="0" smtClean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 устройство </a:t>
            </a:r>
            <a:endParaRPr lang="ru-RU" sz="1200" dirty="0">
              <a:solidFill>
                <a:srgbClr val="BB3364"/>
              </a:solidFill>
              <a:latin typeface="Roboto"/>
              <a:ea typeface="Century Gothic" charset="0"/>
              <a:cs typeface="Century Gothic" charset="0"/>
            </a:endParaRPr>
          </a:p>
        </p:txBody>
      </p:sp>
      <p:sp>
        <p:nvSpPr>
          <p:cNvPr id="32" name="Прямоугольник 10"/>
          <p:cNvSpPr/>
          <p:nvPr/>
        </p:nvSpPr>
        <p:spPr>
          <a:xfrm>
            <a:off x="905502" y="915566"/>
            <a:ext cx="1460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BB3364"/>
                </a:solidFill>
                <a:latin typeface="Roboto"/>
              </a:rPr>
              <a:t>74%</a:t>
            </a:r>
            <a:endParaRPr lang="en-US" sz="6000" b="1" dirty="0">
              <a:solidFill>
                <a:srgbClr val="BB3364"/>
              </a:solidFill>
              <a:latin typeface="Roboto"/>
            </a:endParaRPr>
          </a:p>
        </p:txBody>
      </p:sp>
      <p:sp>
        <p:nvSpPr>
          <p:cNvPr id="33" name="Прямоугольник 1"/>
          <p:cNvSpPr/>
          <p:nvPr/>
        </p:nvSpPr>
        <p:spPr>
          <a:xfrm>
            <a:off x="915533" y="1616992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подключены </a:t>
            </a:r>
            <a:r>
              <a:rPr lang="ru-RU" sz="1200" dirty="0">
                <a:solidFill>
                  <a:srgbClr val="BB3364"/>
                </a:solidFill>
                <a:latin typeface="Roboto"/>
                <a:ea typeface="Century Gothic" charset="0"/>
                <a:cs typeface="Century Gothic" charset="0"/>
              </a:rPr>
              <a:t>к интернет</a:t>
            </a:r>
            <a:endParaRPr lang="ru-RU" sz="1200" dirty="0">
              <a:solidFill>
                <a:srgbClr val="BB3364"/>
              </a:solidFill>
              <a:latin typeface="Roboto"/>
            </a:endParaRPr>
          </a:p>
        </p:txBody>
      </p:sp>
      <p:sp>
        <p:nvSpPr>
          <p:cNvPr id="38" name="Shape 166"/>
          <p:cNvSpPr/>
          <p:nvPr/>
        </p:nvSpPr>
        <p:spPr>
          <a:xfrm>
            <a:off x="311700" y="4920302"/>
            <a:ext cx="7741648" cy="161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defTabSz="308027" hangingPunct="0">
              <a:defRPr sz="1700"/>
            </a:pPr>
            <a:r>
              <a:rPr sz="700" kern="0" dirty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По данным </a:t>
            </a:r>
            <a:r>
              <a:rPr lang="en-US" sz="700" kern="0" dirty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J’Son&amp;Partners, </a:t>
            </a:r>
            <a:r>
              <a:rPr lang="ru-RU" sz="700" kern="0" dirty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октябрь </a:t>
            </a:r>
            <a:r>
              <a:rPr lang="ru-RU" sz="700" kern="0" dirty="0" smtClean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2018</a:t>
            </a:r>
            <a:endParaRPr lang="ru-RU" sz="700" kern="0" dirty="0">
              <a:solidFill>
                <a:srgbClr val="0C0D0E">
                  <a:lumMod val="50000"/>
                  <a:lumOff val="50000"/>
                </a:srgbClr>
              </a:solidFill>
              <a:latin typeface="Roboto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365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0;p16"/>
          <p:cNvSpPr txBox="1">
            <a:spLocks/>
          </p:cNvSpPr>
          <p:nvPr/>
        </p:nvSpPr>
        <p:spPr>
          <a:xfrm>
            <a:off x="311700" y="28135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Объемы и динамика рынка </a:t>
            </a:r>
            <a:r>
              <a:rPr lang="en-US" b="1" dirty="0" smtClean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Smart TV</a:t>
            </a:r>
            <a:r>
              <a:rPr lang="ru-RU" b="1" dirty="0" smtClean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ru-RU" b="1" dirty="0">
              <a:solidFill>
                <a:srgbClr val="38373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Google Shape;8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2444" y="4261725"/>
            <a:ext cx="1070128" cy="5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63" y="281356"/>
            <a:ext cx="578337" cy="578337"/>
          </a:xfrm>
          <a:prstGeom prst="rect">
            <a:avLst/>
          </a:prstGeom>
        </p:spPr>
      </p:pic>
      <p:graphicFrame>
        <p:nvGraphicFramePr>
          <p:cNvPr id="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020294"/>
              </p:ext>
            </p:extLst>
          </p:nvPr>
        </p:nvGraphicFramePr>
        <p:xfrm>
          <a:off x="1644636" y="985267"/>
          <a:ext cx="6408712" cy="345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671740" y="3363838"/>
            <a:ext cx="1242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6FC8AF"/>
                </a:solidFill>
                <a:latin typeface="Roboto"/>
                <a:ea typeface="Century Gothic" charset="0"/>
                <a:cs typeface="Century Gothic" charset="0"/>
              </a:rPr>
              <a:t>млн</a:t>
            </a:r>
            <a:r>
              <a:rPr lang="ru-RU" b="1" dirty="0" smtClean="0">
                <a:solidFill>
                  <a:srgbClr val="6FC8AF"/>
                </a:solidFill>
                <a:latin typeface="Roboto"/>
                <a:ea typeface="Century Gothic" charset="0"/>
                <a:cs typeface="Century Gothic" charset="0"/>
              </a:rPr>
              <a:t>.</a:t>
            </a:r>
            <a:r>
              <a:rPr lang="en-US" b="1" dirty="0" smtClean="0">
                <a:solidFill>
                  <a:srgbClr val="6FC8AF"/>
                </a:solidFill>
                <a:latin typeface="Roboto"/>
                <a:ea typeface="Century Gothic" charset="0"/>
                <a:cs typeface="Century Gothic" charset="0"/>
              </a:rPr>
              <a:t> </a:t>
            </a:r>
            <a:r>
              <a:rPr lang="ru-RU" b="1" dirty="0" smtClean="0">
                <a:solidFill>
                  <a:srgbClr val="6FC8AF"/>
                </a:solidFill>
                <a:latin typeface="Roboto"/>
                <a:ea typeface="Century Gothic" charset="0"/>
                <a:cs typeface="Century Gothic" charset="0"/>
              </a:rPr>
              <a:t>руб.</a:t>
            </a:r>
            <a:endParaRPr lang="ru-RU" b="1" dirty="0">
              <a:solidFill>
                <a:srgbClr val="6FC8AF"/>
              </a:solidFill>
              <a:latin typeface="Roboto"/>
              <a:ea typeface="Century Gothic" charset="0"/>
              <a:cs typeface="Century Gothic" charset="0"/>
            </a:endParaRPr>
          </a:p>
        </p:txBody>
      </p:sp>
      <p:sp>
        <p:nvSpPr>
          <p:cNvPr id="8" name="Shape 166"/>
          <p:cNvSpPr/>
          <p:nvPr/>
        </p:nvSpPr>
        <p:spPr>
          <a:xfrm>
            <a:off x="311700" y="4920302"/>
            <a:ext cx="7741648" cy="161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defTabSz="308027" hangingPunct="0">
              <a:defRPr sz="1700"/>
            </a:pPr>
            <a:r>
              <a:rPr lang="ru-RU" sz="700" kern="0" dirty="0" smtClean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*</a:t>
            </a:r>
            <a:r>
              <a:rPr sz="700" kern="0" dirty="0" smtClean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По</a:t>
            </a:r>
            <a:r>
              <a:rPr lang="ru-RU" sz="700" kern="0" dirty="0" smtClean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 оценке </a:t>
            </a:r>
            <a:r>
              <a:rPr lang="en-US" sz="700" kern="0" dirty="0" smtClean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IMHO</a:t>
            </a:r>
            <a:endParaRPr lang="ru-RU" sz="700" kern="0" dirty="0">
              <a:solidFill>
                <a:srgbClr val="0C0D0E">
                  <a:lumMod val="50000"/>
                  <a:lumOff val="50000"/>
                </a:srgbClr>
              </a:solidFill>
              <a:latin typeface="Roboto"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2524" y="1908892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Roboto" panose="020B0604020202020204"/>
              </a:rPr>
              <a:t>+167%</a:t>
            </a:r>
            <a:endParaRPr lang="ru-RU" sz="2000" b="1" dirty="0">
              <a:latin typeface="Roboto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945514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Roboto" panose="020B0604020202020204"/>
              </a:rPr>
              <a:t>+63%</a:t>
            </a:r>
            <a:endParaRPr lang="ru-RU" sz="2000" b="1" dirty="0">
              <a:latin typeface="Robot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622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0;p16"/>
          <p:cNvSpPr txBox="1">
            <a:spLocks/>
          </p:cNvSpPr>
          <p:nvPr/>
        </p:nvSpPr>
        <p:spPr>
          <a:xfrm>
            <a:off x="311700" y="28135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Категории рекламодателей</a:t>
            </a:r>
            <a:endParaRPr lang="ru-RU" b="1" dirty="0">
              <a:solidFill>
                <a:srgbClr val="38373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44" y="4261725"/>
            <a:ext cx="1070128" cy="5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63" y="281356"/>
            <a:ext cx="578337" cy="578337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77626467"/>
              </p:ext>
            </p:extLst>
          </p:nvPr>
        </p:nvGraphicFramePr>
        <p:xfrm>
          <a:off x="251521" y="1022423"/>
          <a:ext cx="3600400" cy="3346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Shape 166"/>
          <p:cNvSpPr/>
          <p:nvPr/>
        </p:nvSpPr>
        <p:spPr>
          <a:xfrm>
            <a:off x="311700" y="4920302"/>
            <a:ext cx="7741648" cy="161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defTabSz="308027" hangingPunct="0">
              <a:defRPr sz="1700"/>
            </a:pPr>
            <a:r>
              <a:rPr lang="ru-RU" sz="700" kern="0" dirty="0" smtClean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*</a:t>
            </a:r>
            <a:r>
              <a:rPr sz="700" kern="0" dirty="0" smtClean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По</a:t>
            </a:r>
            <a:r>
              <a:rPr lang="ru-RU" sz="700" kern="0" dirty="0" smtClean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 оценке </a:t>
            </a:r>
            <a:r>
              <a:rPr lang="en-US" sz="700" kern="0" dirty="0" smtClean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IMHO</a:t>
            </a:r>
            <a:endParaRPr lang="ru-RU" sz="700" kern="0" dirty="0">
              <a:solidFill>
                <a:srgbClr val="0C0D0E">
                  <a:lumMod val="50000"/>
                  <a:lumOff val="50000"/>
                </a:srgbClr>
              </a:solidFill>
              <a:latin typeface="Roboto"/>
              <a:sym typeface="Helvetica Light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983464045"/>
              </p:ext>
            </p:extLst>
          </p:nvPr>
        </p:nvGraphicFramePr>
        <p:xfrm>
          <a:off x="3491880" y="1036289"/>
          <a:ext cx="5112568" cy="340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477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129805"/>
              </p:ext>
            </p:extLst>
          </p:nvPr>
        </p:nvGraphicFramePr>
        <p:xfrm>
          <a:off x="899592" y="1007423"/>
          <a:ext cx="784887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Google Shape;80;p16"/>
          <p:cNvSpPr txBox="1">
            <a:spLocks/>
          </p:cNvSpPr>
          <p:nvPr/>
        </p:nvSpPr>
        <p:spPr>
          <a:xfrm>
            <a:off x="311700" y="28135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Аудитория зрителей </a:t>
            </a:r>
            <a:r>
              <a:rPr lang="en-US" b="1" dirty="0" smtClean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Smart TV</a:t>
            </a:r>
            <a:endParaRPr lang="ru-RU" b="1" dirty="0">
              <a:solidFill>
                <a:srgbClr val="38373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44" y="4261725"/>
            <a:ext cx="1070128" cy="5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63" y="281356"/>
            <a:ext cx="578337" cy="578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9613" y="915567"/>
            <a:ext cx="514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Roboto Mono Тонкий"/>
              </a:rPr>
              <a:t>Пол</a:t>
            </a:r>
            <a:endParaRPr lang="ru-RU" sz="1400" dirty="0">
              <a:latin typeface="Roboto Mono Тонкий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3728" y="915566"/>
            <a:ext cx="854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Roboto Mono Тонкий"/>
              </a:rPr>
              <a:t>Возраст</a:t>
            </a:r>
            <a:endParaRPr lang="ru-RU" sz="1400" dirty="0">
              <a:latin typeface="Roboto Mono Тонкий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7595" y="915566"/>
            <a:ext cx="2001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Roboto Mono Тонкий"/>
              </a:rPr>
              <a:t>Семейное положение</a:t>
            </a:r>
            <a:endParaRPr lang="ru-RU" sz="1400" dirty="0">
              <a:latin typeface="Roboto Mono Тонкий"/>
            </a:endParaRPr>
          </a:p>
        </p:txBody>
      </p:sp>
    </p:spTree>
    <p:extLst>
      <p:ext uri="{BB962C8B-B14F-4D97-AF65-F5344CB8AC3E}">
        <p14:creationId xmlns:p14="http://schemas.microsoft.com/office/powerpoint/2010/main" val="5090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66"/>
          <p:cNvSpPr/>
          <p:nvPr/>
        </p:nvSpPr>
        <p:spPr>
          <a:xfrm>
            <a:off x="311700" y="4920302"/>
            <a:ext cx="2562824" cy="161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defTabSz="308027" hangingPunct="0"/>
            <a:r>
              <a:rPr sz="700" kern="0" dirty="0" err="1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По</a:t>
            </a:r>
            <a:r>
              <a:rPr sz="700" kern="0" dirty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 </a:t>
            </a:r>
            <a:r>
              <a:rPr sz="700" kern="0" dirty="0" err="1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данным</a:t>
            </a:r>
            <a:r>
              <a:rPr sz="700" kern="0" dirty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 </a:t>
            </a:r>
            <a:r>
              <a:rPr lang="en-US" sz="700" kern="0" dirty="0" err="1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J’Son&amp;Partners</a:t>
            </a:r>
            <a:r>
              <a:rPr lang="en-US" sz="700" kern="0" dirty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, 2018</a:t>
            </a:r>
            <a:endParaRPr lang="ru-RU" sz="700" kern="0" dirty="0">
              <a:solidFill>
                <a:srgbClr val="0C0D0E">
                  <a:lumMod val="50000"/>
                  <a:lumOff val="50000"/>
                </a:srgbClr>
              </a:solidFill>
              <a:latin typeface="Roboto"/>
              <a:sym typeface="Helvetica Light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020516"/>
              </p:ext>
            </p:extLst>
          </p:nvPr>
        </p:nvGraphicFramePr>
        <p:xfrm>
          <a:off x="2483768" y="1152769"/>
          <a:ext cx="6336705" cy="399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3057" y="1835341"/>
            <a:ext cx="18424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dirty="0" smtClean="0">
                <a:solidFill>
                  <a:srgbClr val="BB3364"/>
                </a:solidFill>
                <a:latin typeface="Roboto Mono Тонкий"/>
                <a:ea typeface="Century Gothic" charset="0"/>
                <a:cs typeface="Century Gothic" charset="0"/>
              </a:rPr>
              <a:t>Большой экран</a:t>
            </a:r>
          </a:p>
          <a:p>
            <a:pPr algn="r"/>
            <a:r>
              <a:rPr lang="ru-RU" sz="1600" dirty="0">
                <a:solidFill>
                  <a:srgbClr val="BB3364"/>
                </a:solidFill>
                <a:latin typeface="Roboto Mono Тонкий"/>
                <a:ea typeface="Century Gothic" charset="0"/>
                <a:cs typeface="Century Gothic" charset="0"/>
              </a:rPr>
              <a:t>=</a:t>
            </a:r>
            <a:endParaRPr lang="ru-RU" sz="1600" dirty="0" smtClean="0">
              <a:solidFill>
                <a:srgbClr val="BB3364"/>
              </a:solidFill>
              <a:latin typeface="Roboto Mono Тонкий"/>
              <a:ea typeface="Century Gothic" charset="0"/>
              <a:cs typeface="Century Gothic" charset="0"/>
            </a:endParaRPr>
          </a:p>
          <a:p>
            <a:pPr algn="r"/>
            <a:r>
              <a:rPr lang="ru-RU" sz="1600" dirty="0" smtClean="0">
                <a:solidFill>
                  <a:srgbClr val="BB3364"/>
                </a:solidFill>
                <a:latin typeface="Roboto Mono Тонкий"/>
                <a:ea typeface="Century Gothic" charset="0"/>
                <a:cs typeface="Century Gothic" charset="0"/>
              </a:rPr>
              <a:t>Большой контент</a:t>
            </a:r>
            <a:endParaRPr lang="ru-RU" sz="1600" dirty="0">
              <a:solidFill>
                <a:srgbClr val="BB3364"/>
              </a:solidFill>
              <a:latin typeface="Roboto Mono Тонкий"/>
              <a:ea typeface="Century Gothic" charset="0"/>
              <a:cs typeface="Century Gothic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 flipH="1">
            <a:off x="2265698" y="1323994"/>
            <a:ext cx="353622" cy="1823820"/>
          </a:xfrm>
          <a:prstGeom prst="rightBrace">
            <a:avLst>
              <a:gd name="adj1" fmla="val 8333"/>
              <a:gd name="adj2" fmla="val 50814"/>
            </a:avLst>
          </a:prstGeom>
          <a:ln w="15875">
            <a:solidFill>
              <a:srgbClr val="BB3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Google Shape;80;p16"/>
          <p:cNvSpPr txBox="1">
            <a:spLocks/>
          </p:cNvSpPr>
          <p:nvPr/>
        </p:nvSpPr>
        <p:spPr>
          <a:xfrm>
            <a:off x="311700" y="28135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Популярность жанров на </a:t>
            </a:r>
            <a:r>
              <a:rPr lang="en-US" b="1" dirty="0" smtClean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Smart TV</a:t>
            </a:r>
            <a:endParaRPr lang="ru-RU" b="1" dirty="0">
              <a:solidFill>
                <a:srgbClr val="38373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44" y="4261725"/>
            <a:ext cx="1070128" cy="5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63" y="281356"/>
            <a:ext cx="578337" cy="5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t="13699" r="6246" b="14155"/>
          <a:stretch/>
        </p:blipFill>
        <p:spPr>
          <a:xfrm>
            <a:off x="1492572" y="885116"/>
            <a:ext cx="7685374" cy="4228027"/>
          </a:xfrm>
          <a:prstGeom prst="rect">
            <a:avLst/>
          </a:prstGeom>
        </p:spPr>
      </p:pic>
      <p:pic>
        <p:nvPicPr>
          <p:cNvPr id="4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444" y="4261725"/>
            <a:ext cx="1070128" cy="5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63" y="281356"/>
            <a:ext cx="578337" cy="57833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778936" y="1252649"/>
            <a:ext cx="5053573" cy="3215910"/>
            <a:chOff x="2778936" y="1252649"/>
            <a:chExt cx="5053573" cy="3215910"/>
          </a:xfrm>
        </p:grpSpPr>
        <p:sp>
          <p:nvSpPr>
            <p:cNvPr id="8" name="Rectangle 7"/>
            <p:cNvSpPr/>
            <p:nvPr/>
          </p:nvSpPr>
          <p:spPr>
            <a:xfrm>
              <a:off x="2778936" y="1252649"/>
              <a:ext cx="5053573" cy="3215910"/>
            </a:xfrm>
            <a:prstGeom prst="rect">
              <a:avLst/>
            </a:prstGeom>
            <a:solidFill>
              <a:schemeClr val="tx1"/>
            </a:solidFill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937" y="1516750"/>
              <a:ext cx="4920963" cy="2768042"/>
            </a:xfrm>
            <a:prstGeom prst="rect">
              <a:avLst/>
            </a:prstGeom>
          </p:spPr>
        </p:pic>
      </p:grpSp>
      <p:sp>
        <p:nvSpPr>
          <p:cNvPr id="10" name="Google Shape;80;p16"/>
          <p:cNvSpPr txBox="1">
            <a:spLocks/>
          </p:cNvSpPr>
          <p:nvPr/>
        </p:nvSpPr>
        <p:spPr>
          <a:xfrm>
            <a:off x="311700" y="28135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Ролик с обратной связью на </a:t>
            </a:r>
            <a:r>
              <a:rPr lang="en-US" sz="3200" b="1" dirty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Smart TV</a:t>
            </a:r>
            <a:endParaRPr lang="ru-RU" sz="3200" b="1" dirty="0">
              <a:solidFill>
                <a:srgbClr val="38373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0299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Nissan Murano">
            <a:extLst>
              <a:ext uri="{FF2B5EF4-FFF2-40B4-BE49-F238E27FC236}">
                <a16:creationId xmlns:a16="http://schemas.microsoft.com/office/drawing/2014/main" id="{DFE2A34C-E94A-408F-AB4E-6FF3C24D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4915"/>
            <a:ext cx="5254594" cy="302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t="13699" r="6246" b="14155"/>
          <a:stretch/>
        </p:blipFill>
        <p:spPr>
          <a:xfrm>
            <a:off x="1492572" y="885116"/>
            <a:ext cx="7685374" cy="4228027"/>
          </a:xfrm>
          <a:prstGeom prst="rect">
            <a:avLst/>
          </a:prstGeom>
        </p:spPr>
      </p:pic>
      <p:pic>
        <p:nvPicPr>
          <p:cNvPr id="4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444" y="4261725"/>
            <a:ext cx="1070128" cy="5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63" y="281356"/>
            <a:ext cx="578337" cy="578337"/>
          </a:xfrm>
          <a:prstGeom prst="rect">
            <a:avLst/>
          </a:prstGeom>
        </p:spPr>
      </p:pic>
      <p:sp>
        <p:nvSpPr>
          <p:cNvPr id="7" name="Google Shape;80;p16"/>
          <p:cNvSpPr txBox="1">
            <a:spLocks/>
          </p:cNvSpPr>
          <p:nvPr/>
        </p:nvSpPr>
        <p:spPr>
          <a:xfrm>
            <a:off x="311700" y="28135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Микросайт на </a:t>
            </a:r>
            <a:r>
              <a:rPr lang="en-US" b="1" dirty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Smart TV</a:t>
            </a:r>
            <a:endParaRPr lang="ru-RU" b="1" dirty="0">
              <a:solidFill>
                <a:srgbClr val="38373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9490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6" y="1047550"/>
            <a:ext cx="3995579" cy="2732020"/>
          </a:xfrm>
          <a:prstGeom prst="rect">
            <a:avLst/>
          </a:prstGeom>
        </p:spPr>
      </p:pic>
      <p:sp>
        <p:nvSpPr>
          <p:cNvPr id="7" name="object 58"/>
          <p:cNvSpPr txBox="1"/>
          <p:nvPr/>
        </p:nvSpPr>
        <p:spPr>
          <a:xfrm>
            <a:off x="5724128" y="3795886"/>
            <a:ext cx="1517009" cy="12711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ru-RU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rgbClr val="383737"/>
                </a:solidFill>
                <a:latin typeface="Roboto"/>
                <a:ea typeface="Roboto"/>
                <a:cs typeface="Roboto"/>
              </a:defRPr>
            </a:lvl1pPr>
          </a:lstStyle>
          <a:p>
            <a:pPr algn="ctr"/>
            <a:r>
              <a:rPr lang="en-US" sz="8800" dirty="0" smtClean="0">
                <a:solidFill>
                  <a:srgbClr val="3E838A"/>
                </a:solidFill>
              </a:rPr>
              <a:t>20</a:t>
            </a:r>
            <a:endParaRPr lang="en-US" sz="2800" dirty="0"/>
          </a:p>
        </p:txBody>
      </p:sp>
      <p:sp>
        <p:nvSpPr>
          <p:cNvPr id="8" name="Прямоугольник 10"/>
          <p:cNvSpPr/>
          <p:nvPr/>
        </p:nvSpPr>
        <p:spPr>
          <a:xfrm>
            <a:off x="3037448" y="3836026"/>
            <a:ext cx="886480" cy="11908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8800" b="1" dirty="0">
                <a:solidFill>
                  <a:srgbClr val="3E838A"/>
                </a:solidFill>
                <a:latin typeface="Roboto"/>
                <a:ea typeface="Roboto"/>
                <a:cs typeface="Roboto"/>
              </a:rPr>
              <a:t>8</a:t>
            </a:r>
            <a:endParaRPr lang="en-US" sz="8800" b="1" dirty="0">
              <a:solidFill>
                <a:srgbClr val="3E838A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Прямоугольник 1"/>
          <p:cNvSpPr/>
          <p:nvPr/>
        </p:nvSpPr>
        <p:spPr>
          <a:xfrm>
            <a:off x="3776460" y="4145883"/>
            <a:ext cx="1947668" cy="6741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383737"/>
                </a:solidFill>
                <a:latin typeface="Roboto"/>
                <a:ea typeface="Roboto"/>
                <a:cs typeface="Roboto"/>
              </a:rPr>
              <a:t>млн. уникальных  </a:t>
            </a:r>
            <a:endParaRPr lang="en-US" sz="1200" dirty="0">
              <a:solidFill>
                <a:srgbClr val="383737"/>
              </a:solidFill>
              <a:latin typeface="Roboto"/>
              <a:ea typeface="Roboto"/>
              <a:cs typeface="Roboto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383737"/>
                </a:solidFill>
                <a:latin typeface="Roboto"/>
                <a:ea typeface="Roboto"/>
                <a:cs typeface="Roboto"/>
              </a:rPr>
              <a:t>Smart</a:t>
            </a:r>
            <a:r>
              <a:rPr lang="ru-RU" sz="1200" dirty="0">
                <a:solidFill>
                  <a:srgbClr val="383737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200" dirty="0">
                <a:solidFill>
                  <a:srgbClr val="383737"/>
                </a:solidFill>
                <a:latin typeface="Roboto"/>
                <a:ea typeface="Roboto"/>
                <a:cs typeface="Roboto"/>
              </a:rPr>
              <a:t>TV </a:t>
            </a:r>
            <a:r>
              <a:rPr lang="ru-RU" sz="1200" dirty="0">
                <a:solidFill>
                  <a:srgbClr val="383737"/>
                </a:solidFill>
                <a:latin typeface="Roboto"/>
                <a:ea typeface="Roboto"/>
                <a:cs typeface="Roboto"/>
              </a:rPr>
              <a:t>устройств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1200" dirty="0" smtClean="0">
                <a:solidFill>
                  <a:srgbClr val="383737"/>
                </a:solidFill>
                <a:latin typeface="Roboto"/>
                <a:ea typeface="Roboto"/>
                <a:cs typeface="Roboto"/>
              </a:rPr>
              <a:t>охватывает сеть </a:t>
            </a:r>
            <a:r>
              <a:rPr lang="en-US" sz="1200" dirty="0">
                <a:solidFill>
                  <a:srgbClr val="383737"/>
                </a:solidFill>
                <a:latin typeface="Roboto"/>
                <a:ea typeface="Roboto"/>
                <a:cs typeface="Roboto"/>
              </a:rPr>
              <a:t>IMHO</a:t>
            </a:r>
            <a:endParaRPr lang="ru-RU" sz="1200" dirty="0">
              <a:solidFill>
                <a:srgbClr val="383737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5" name="object 12"/>
          <p:cNvSpPr/>
          <p:nvPr/>
        </p:nvSpPr>
        <p:spPr>
          <a:xfrm>
            <a:off x="2847766" y="1475857"/>
            <a:ext cx="1286161" cy="268232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42" y="1282134"/>
            <a:ext cx="1088440" cy="630979"/>
          </a:xfrm>
          <a:prstGeom prst="rect">
            <a:avLst/>
          </a:prstGeom>
        </p:spPr>
      </p:pic>
      <p:pic>
        <p:nvPicPr>
          <p:cNvPr id="48" name="Picture 8" descr="http://tv-nano.ru/wp-content/uploads/2014/04/vinter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15" y="2895814"/>
            <a:ext cx="100799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039087"/>
            <a:ext cx="780433" cy="586750"/>
          </a:xfrm>
          <a:prstGeom prst="rect">
            <a:avLst/>
          </a:prstGeom>
        </p:spPr>
      </p:pic>
      <p:pic>
        <p:nvPicPr>
          <p:cNvPr id="50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699" y="2039087"/>
            <a:ext cx="1258228" cy="415922"/>
          </a:xfrm>
          <a:prstGeom prst="rect">
            <a:avLst/>
          </a:prstGeom>
        </p:spPr>
      </p:pic>
      <p:pic>
        <p:nvPicPr>
          <p:cNvPr id="52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82" y="2685289"/>
            <a:ext cx="1050645" cy="432000"/>
          </a:xfrm>
          <a:prstGeom prst="rect">
            <a:avLst/>
          </a:prstGeom>
        </p:spPr>
      </p:pic>
      <p:pic>
        <p:nvPicPr>
          <p:cNvPr id="5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1" y="1273655"/>
            <a:ext cx="504056" cy="655272"/>
          </a:xfrm>
          <a:prstGeom prst="rect">
            <a:avLst/>
          </a:prstGeom>
        </p:spPr>
      </p:pic>
      <p:pic>
        <p:nvPicPr>
          <p:cNvPr id="24" name="Picture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0426" r="17713" b="33437"/>
          <a:stretch/>
        </p:blipFill>
        <p:spPr>
          <a:xfrm>
            <a:off x="1779251" y="2799486"/>
            <a:ext cx="1134000" cy="324000"/>
          </a:xfrm>
          <a:prstGeom prst="rect">
            <a:avLst/>
          </a:prstGeom>
        </p:spPr>
      </p:pic>
      <p:sp>
        <p:nvSpPr>
          <p:cNvPr id="22" name="Google Shape;80;p16"/>
          <p:cNvSpPr txBox="1">
            <a:spLocks/>
          </p:cNvSpPr>
          <p:nvPr/>
        </p:nvSpPr>
        <p:spPr>
          <a:xfrm>
            <a:off x="311700" y="28135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IMHO Smart</a:t>
            </a:r>
            <a:r>
              <a:rPr lang="ru-RU" b="1" dirty="0" smtClean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b="1" dirty="0" smtClean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TV – </a:t>
            </a:r>
            <a:r>
              <a:rPr lang="ru-RU" b="1" dirty="0" smtClean="0">
                <a:solidFill>
                  <a:srgbClr val="383737"/>
                </a:solidFill>
                <a:latin typeface="Roboto"/>
                <a:ea typeface="Roboto"/>
                <a:cs typeface="Roboto"/>
                <a:sym typeface="Roboto"/>
              </a:rPr>
              <a:t>это сеть:</a:t>
            </a:r>
            <a:endParaRPr lang="ru-RU" b="1" dirty="0">
              <a:solidFill>
                <a:srgbClr val="38373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" name="Google Shape;82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22444" y="4261725"/>
            <a:ext cx="1070128" cy="5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63" y="281356"/>
            <a:ext cx="578337" cy="578337"/>
          </a:xfrm>
          <a:prstGeom prst="rect">
            <a:avLst/>
          </a:prstGeom>
        </p:spPr>
      </p:pic>
      <p:sp>
        <p:nvSpPr>
          <p:cNvPr id="26" name="Shape 166"/>
          <p:cNvSpPr/>
          <p:nvPr/>
        </p:nvSpPr>
        <p:spPr>
          <a:xfrm>
            <a:off x="311700" y="4920302"/>
            <a:ext cx="7741648" cy="161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defTabSz="308027" hangingPunct="0">
              <a:defRPr sz="1700"/>
            </a:pPr>
            <a:r>
              <a:rPr sz="700" kern="0" dirty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По </a:t>
            </a:r>
            <a:r>
              <a:rPr lang="ru-RU" sz="700" kern="0" dirty="0" smtClean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данным: собственные данные </a:t>
            </a:r>
            <a:r>
              <a:rPr lang="en-US" sz="700" kern="0" dirty="0" smtClean="0">
                <a:solidFill>
                  <a:srgbClr val="0C0D0E">
                    <a:lumMod val="50000"/>
                    <a:lumOff val="50000"/>
                  </a:srgbClr>
                </a:solidFill>
                <a:latin typeface="Roboto"/>
                <a:sym typeface="Helvetica Light"/>
              </a:rPr>
              <a:t>IMHO</a:t>
            </a:r>
            <a:endParaRPr lang="ru-RU" sz="700" kern="0" dirty="0">
              <a:solidFill>
                <a:srgbClr val="0C0D0E">
                  <a:lumMod val="50000"/>
                  <a:lumOff val="50000"/>
                </a:srgbClr>
              </a:solidFill>
              <a:latin typeface="Roboto"/>
              <a:sym typeface="Helvetica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9590" y="1063278"/>
            <a:ext cx="3662710" cy="2417389"/>
          </a:xfrm>
          <a:prstGeom prst="rect">
            <a:avLst/>
          </a:prstGeom>
        </p:spPr>
      </p:pic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580" y="2071439"/>
            <a:ext cx="120381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64288" y="4176718"/>
            <a:ext cx="1814933" cy="5037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383737"/>
                </a:solidFill>
                <a:latin typeface="Roboto"/>
                <a:ea typeface="Roboto"/>
                <a:cs typeface="Roboto"/>
              </a:rPr>
              <a:t>млн</a:t>
            </a:r>
            <a:r>
              <a:rPr lang="en-US" sz="1200" dirty="0">
                <a:solidFill>
                  <a:srgbClr val="383737"/>
                </a:solidFill>
                <a:latin typeface="Roboto"/>
                <a:ea typeface="Roboto"/>
                <a:cs typeface="Roboto"/>
              </a:rPr>
              <a:t>. </a:t>
            </a:r>
            <a:r>
              <a:rPr lang="ru-RU" sz="1200" dirty="0">
                <a:solidFill>
                  <a:srgbClr val="383737"/>
                </a:solidFill>
                <a:latin typeface="Roboto"/>
                <a:ea typeface="Roboto"/>
                <a:cs typeface="Roboto"/>
              </a:rPr>
              <a:t>человек</a:t>
            </a:r>
            <a:r>
              <a:rPr lang="en-US" sz="1200" dirty="0">
                <a:solidFill>
                  <a:srgbClr val="383737"/>
                </a:solidFill>
                <a:latin typeface="Roboto"/>
                <a:ea typeface="Roboto"/>
                <a:cs typeface="Roboto"/>
              </a:rPr>
              <a:t>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383737"/>
                </a:solidFill>
                <a:latin typeface="Roboto"/>
                <a:ea typeface="Roboto"/>
                <a:cs typeface="Roboto"/>
              </a:rPr>
              <a:t>потенциальный</a:t>
            </a:r>
            <a:r>
              <a:rPr lang="en-US" sz="1200" dirty="0">
                <a:solidFill>
                  <a:srgbClr val="383737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sz="1200" dirty="0">
                <a:solidFill>
                  <a:srgbClr val="383737"/>
                </a:solidFill>
                <a:latin typeface="Roboto"/>
                <a:ea typeface="Roboto"/>
                <a:cs typeface="Roboto"/>
              </a:rPr>
              <a:t>охват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2" y="2285437"/>
            <a:ext cx="1197268" cy="7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divot">
          <a:fgClr>
            <a:schemeClr val="bg1">
              <a:lumMod val="85000"/>
            </a:schemeClr>
          </a:fgClr>
          <a:bgClr>
            <a:schemeClr val="bg1"/>
          </a:bgClr>
        </a:pattFill>
      </a:spPr>
      <a:bodyPr rtlCol="0" anchor="ctr"/>
      <a:lstStyle>
        <a:defPPr algn="ctr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</Words>
  <Application>Microsoft Office PowerPoint</Application>
  <PresentationFormat>On-screen Show (16:9)</PresentationFormat>
  <Paragraphs>50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Helvetica Light</vt:lpstr>
      <vt:lpstr>Roboto</vt:lpstr>
      <vt:lpstr>Roboto Black</vt:lpstr>
      <vt:lpstr>Roboto Mono Тонкий</vt:lpstr>
      <vt:lpstr>Office Theme</vt:lpstr>
      <vt:lpstr>Simple Light</vt:lpstr>
      <vt:lpstr>Ренессанс ТВ-смотрения в digital формате Smart TV</vt:lpstr>
      <vt:lpstr>Аудитория Smart TV в России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2017-01-18T21:04:06Z</cp:lastPrinted>
  <dcterms:created xsi:type="dcterms:W3CDTF">2016-10-02T11:26:27Z</dcterms:created>
  <dcterms:modified xsi:type="dcterms:W3CDTF">2019-03-28T14:17:06Z</dcterms:modified>
</cp:coreProperties>
</file>